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1081" r:id="rId3"/>
  </p:sldIdLst>
  <p:sldSz cx="12192000" cy="6858000"/>
  <p:notesSz cx="6858000" cy="9144000"/>
  <p:custDataLst>
    <p:tags r:id="rId8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1854" y="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2.xml"/><Relationship Id="rId7" Type="http://schemas.openxmlformats.org/officeDocument/2006/relationships/tableStyles" Target="tableStyles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CFEBE-B724-49A8-874A-16FDFF279BC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96BDBA-D75C-415F-8463-8E05FC592D1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Grp="1" noChangeArrowheads="1"/>
          </p:cNvSpPr>
          <p:nvPr>
            <p:ph idx="4294967295"/>
          </p:nvPr>
        </p:nvSpPr>
        <p:spPr bwMode="auto">
          <a:xfrm>
            <a:off x="609600" y="1625600"/>
            <a:ext cx="10972800" cy="43992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  <p:transition advTm="7902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DB06FF-1927-4758-8196-83ECFAD4A567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079DBF-1164-4039-BEE8-80B45D79F5E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2.xml"/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"/>
          <p:cNvSpPr txBox="1">
            <a:spLocks noChangeArrowheads="1"/>
          </p:cNvSpPr>
          <p:nvPr/>
        </p:nvSpPr>
        <p:spPr bwMode="auto">
          <a:xfrm>
            <a:off x="0" y="0"/>
            <a:ext cx="12192000" cy="793750"/>
          </a:xfrm>
          <a:prstGeom prst="rect">
            <a:avLst/>
          </a:prstGeom>
          <a:gradFill>
            <a:gsLst>
              <a:gs pos="100000">
                <a:srgbClr val="0070C0"/>
              </a:gs>
              <a:gs pos="6000">
                <a:srgbClr val="4EAADD"/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  <a:effectLst/>
        </p:spPr>
        <p:txBody>
          <a:bodyPr wrap="square" anchor="ctr">
            <a:no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Wingdings" panose="05000000000000000000" pitchFamily="2" charset="2"/>
              <a:buChar char="v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accent1"/>
              </a:buClr>
              <a:buFont typeface="Wingdings" panose="05000000000000000000" pitchFamily="2" charset="2"/>
              <a:buChar char="§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1"/>
              </a:buClr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defTabSz="1219200" fontAlgn="base">
              <a:spcBef>
                <a:spcPct val="40000"/>
              </a:spcBef>
              <a:spcAft>
                <a:spcPct val="0"/>
              </a:spcAft>
              <a:buClrTx/>
              <a:buNone/>
              <a:defRPr/>
            </a:pPr>
            <a:r>
              <a:rPr lang="zh-CN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成果名称：</a:t>
            </a:r>
            <a:r>
              <a:rPr lang="en-US" altLang="zh-CN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****</a:t>
            </a:r>
            <a:r>
              <a:rPr lang="zh-CN" altLang="en-US" sz="2800" b="1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材料的设计与制备技术</a:t>
            </a:r>
            <a:endParaRPr lang="zh-CN" altLang="en-US" sz="2800" b="1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 5"/>
          <p:cNvSpPr/>
          <p:nvPr>
            <p:custDataLst>
              <p:tags r:id="rId1"/>
            </p:custDataLst>
          </p:nvPr>
        </p:nvSpPr>
        <p:spPr>
          <a:xfrm>
            <a:off x="357505" y="1016635"/>
            <a:ext cx="7259320" cy="5501005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 indent="-360045" algn="l" defTabSz="1219200" eaLnBrk="0" fontAlgn="auto" hangingPunct="0">
              <a:spcBef>
                <a:spcPts val="1200"/>
              </a:spcBef>
              <a:buClr>
                <a:srgbClr val="0070C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lang="zh-CN" altLang="en-US" sz="2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成果介绍(主要完成人：</a:t>
            </a:r>
            <a:r>
              <a:rPr lang="en-US" altLang="zh-CN" sz="2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***</a:t>
            </a:r>
            <a:r>
              <a:rPr lang="zh-CN" altLang="en-US" sz="2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</a:t>
            </a:r>
            <a:endParaRPr lang="zh-CN" altLang="en-US" sz="2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 algn="just" fontAlgn="auto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针对国产硬质原料品质低、强韧性不足等问题，开发了</a:t>
            </a:r>
            <a:r>
              <a:rPr lang="en-US" altLang="zh-CN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**</a:t>
            </a:r>
            <a:r>
              <a:rPr lang="zh-CN" altLang="en-US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材料及其制备关键技术；</a:t>
            </a:r>
            <a:endParaRPr lang="zh-CN" altLang="en-US" dirty="0">
              <a:solidFill>
                <a:srgbClr val="0D12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 algn="just" fontAlgn="auto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开发了</a:t>
            </a:r>
            <a:r>
              <a:rPr lang="en-US" altLang="zh-CN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**</a:t>
            </a:r>
            <a:r>
              <a:rPr lang="zh-CN" altLang="en-US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材料及其制备关键技术；</a:t>
            </a:r>
            <a:endParaRPr lang="zh-CN" altLang="en-US" dirty="0">
              <a:solidFill>
                <a:srgbClr val="0D12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 algn="just" fontAlgn="auto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Ø"/>
            </a:pPr>
            <a:r>
              <a:rPr lang="zh-CN" altLang="en-US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开发了</a:t>
            </a:r>
            <a:r>
              <a:rPr lang="en-US" altLang="zh-CN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**</a:t>
            </a:r>
            <a:r>
              <a:rPr lang="zh-CN" altLang="en-US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关键技术，应用于高温转子及叶片加工领域，部分产品已取代进口。</a:t>
            </a:r>
            <a:endParaRPr lang="zh-CN" altLang="en-US" dirty="0">
              <a:solidFill>
                <a:srgbClr val="0D12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-360045" algn="l" defTabSz="1219200" eaLnBrk="0" fontAlgn="auto" hangingPunct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rgbClr val="0070C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lang="zh-CN" altLang="en-US" sz="2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关键技术及创新点</a:t>
            </a:r>
            <a:endParaRPr lang="zh-CN" altLang="en-US" sz="2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 algn="just" defTabSz="914400" fontAlgn="auto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SzTx/>
              <a:buFont typeface="Wingdings" panose="05000000000000000000" pitchFamily="2" charset="2"/>
              <a:buChar char="Ø"/>
            </a:pP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突破了</a:t>
            </a:r>
            <a:r>
              <a:rPr lang="en-US" altLang="zh-CN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***</a:t>
            </a: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新工艺，开发了</a:t>
            </a:r>
            <a:r>
              <a:rPr lang="en-US" altLang="zh-CN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***</a:t>
            </a: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等粉体新产品；</a:t>
            </a:r>
            <a:endParaRPr lang="zh-CN" altLang="en-US" sz="1800" dirty="0">
              <a:solidFill>
                <a:srgbClr val="0D12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0" algn="just" defTabSz="914400" fontAlgn="auto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SzTx/>
              <a:buFont typeface="Wingdings" panose="05000000000000000000" pitchFamily="2" charset="2"/>
              <a:buChar char="Ø"/>
            </a:pP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研制了</a:t>
            </a:r>
            <a:r>
              <a:rPr lang="en-US" altLang="zh-CN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**</a:t>
            </a: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材料及系列刀具工具。</a:t>
            </a:r>
            <a:endParaRPr lang="zh-CN" altLang="en-US" sz="1800" dirty="0">
              <a:solidFill>
                <a:srgbClr val="0D12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-360045" algn="l" defTabSz="1219200" eaLnBrk="0" fontAlgn="auto" hangingPunct="0">
              <a:spcBef>
                <a:spcPts val="1600"/>
              </a:spcBef>
              <a:buClr>
                <a:srgbClr val="0070C0"/>
              </a:buClr>
              <a:buSzTx/>
              <a:buFont typeface="Wingdings" panose="05000000000000000000" pitchFamily="2" charset="2"/>
              <a:buChar char="p"/>
              <a:defRPr/>
            </a:pPr>
            <a:r>
              <a:rPr lang="zh-CN" altLang="en-US" sz="2200" b="1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应用领域及市场前景</a:t>
            </a:r>
            <a:endParaRPr lang="zh-CN" altLang="en-US" sz="2200" b="1" dirty="0">
              <a:solidFill>
                <a:srgbClr val="0070C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indent="0" algn="just" defTabSz="914400" fontAlgn="auto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SzTx/>
              <a:buFont typeface="Wingdings" panose="05000000000000000000" pitchFamily="2" charset="2"/>
              <a:buChar char="Ø"/>
            </a:pP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广泛应用</a:t>
            </a:r>
            <a:r>
              <a:rPr lang="en-US" altLang="zh-CN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***</a:t>
            </a: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领域；</a:t>
            </a:r>
            <a:endParaRPr lang="zh-CN" altLang="en-US" sz="1800" dirty="0">
              <a:solidFill>
                <a:srgbClr val="0D1259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ea"/>
            </a:endParaRPr>
          </a:p>
          <a:p>
            <a:pPr indent="0" algn="just" defTabSz="914400" fontAlgn="auto">
              <a:lnSpc>
                <a:spcPct val="130000"/>
              </a:lnSpc>
              <a:spcBef>
                <a:spcPts val="0"/>
              </a:spcBef>
              <a:buClr>
                <a:srgbClr val="000000"/>
              </a:buClr>
              <a:buSzTx/>
              <a:buFont typeface="Wingdings" panose="05000000000000000000" pitchFamily="2" charset="2"/>
              <a:buChar char="Ø"/>
            </a:pP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具有自主知识产权，突破</a:t>
            </a:r>
            <a:r>
              <a:rPr lang="en-US" altLang="zh-CN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卡脖子</a:t>
            </a:r>
            <a:r>
              <a:rPr lang="en-US" altLang="zh-CN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1800" dirty="0">
                <a:solidFill>
                  <a:srgbClr val="0D125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技术，显著提升产品附加值。</a:t>
            </a:r>
            <a:endParaRPr lang="zh-CN" altLang="en-US" sz="1800" dirty="0">
              <a:solidFill>
                <a:srgbClr val="0D125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652510" y="3284220"/>
            <a:ext cx="2148840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en-US" altLang="zh-CN" sz="1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**</a:t>
            </a:r>
            <a:r>
              <a:rPr lang="zh-CN" altLang="en-US" sz="1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产品图片</a:t>
            </a:r>
            <a:endParaRPr lang="zh-CN" altLang="en-US" sz="1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8485505" y="6313805"/>
            <a:ext cx="2482215" cy="3067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1400" b="1" dirty="0">
                <a:solidFill>
                  <a:srgbClr val="C00000"/>
                </a:solidFill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成果知识产权</a:t>
            </a:r>
            <a:endParaRPr lang="zh-CN" altLang="en-US" sz="1400" b="1" dirty="0">
              <a:solidFill>
                <a:srgbClr val="C00000"/>
              </a:solidFill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pic>
        <p:nvPicPr>
          <p:cNvPr id="3" name="图片 2" descr="图片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37880" y="944880"/>
            <a:ext cx="2529840" cy="2188210"/>
          </a:xfrm>
          <a:prstGeom prst="rect">
            <a:avLst/>
          </a:prstGeom>
        </p:spPr>
      </p:pic>
      <p:pic>
        <p:nvPicPr>
          <p:cNvPr id="4" name="图片 3" descr="图片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10195" y="3696335"/>
            <a:ext cx="1823085" cy="2580005"/>
          </a:xfrm>
          <a:prstGeom prst="rect">
            <a:avLst/>
          </a:prstGeom>
        </p:spPr>
      </p:pic>
      <p:pic>
        <p:nvPicPr>
          <p:cNvPr id="8" name="图片 7" descr="图片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55225" y="3714115"/>
            <a:ext cx="1816100" cy="2569845"/>
          </a:xfrm>
          <a:prstGeom prst="rect">
            <a:avLst/>
          </a:prstGeom>
        </p:spPr>
      </p:pic>
    </p:spTree>
  </p:cSld>
  <p:clrMapOvr>
    <a:masterClrMapping/>
  </p:clrMapOvr>
  <p:transition advTm="7902"/>
</p:sld>
</file>

<file path=ppt/tags/tag1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resource_record_key" val="{&quot;13&quot;:[4364974]}"/>
  <p:tag name="commondata" val="eyJoZGlkIjoiNjM3YzAxYzQzZTc0MDZiZWM2MTZlYTMyM2M1ZDNmZTAifQ==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228</Words>
  <Application>WPS 演示</Application>
  <PresentationFormat>宽屏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微软雅黑</vt:lpstr>
      <vt:lpstr>Times New Roman</vt:lpstr>
      <vt:lpstr>黑体</vt:lpstr>
      <vt:lpstr>Arial Unicode MS</vt:lpstr>
      <vt:lpstr>等线 Light</vt:lpstr>
      <vt:lpstr>等线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二、代表性科研成果</dc:title>
  <dc:creator>Weige Han</dc:creator>
  <cp:lastModifiedBy>SXY</cp:lastModifiedBy>
  <cp:revision>16</cp:revision>
  <dcterms:created xsi:type="dcterms:W3CDTF">2024-04-15T08:12:00Z</dcterms:created>
  <dcterms:modified xsi:type="dcterms:W3CDTF">2025-04-11T02:14:52Z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111F69FBE8AB4C9780FE3B3C9CD7667E_12</vt:lpwstr>
  </property>
  <property fmtid="{D5CDD505-2E9C-101B-9397-08002B2CF9AE}" pid="3" name="KSOProductBuildVer">
    <vt:lpwstr>2052-12.1.0.20784</vt:lpwstr>
  </property>
</Properties>
</file>